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4" r:id="rId22"/>
    <p:sldId id="282" r:id="rId23"/>
    <p:sldId id="283" r:id="rId24"/>
    <p:sldId id="285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F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160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Seravek" charset="0"/>
                <a:ea typeface="Seravek" charset="0"/>
                <a:cs typeface="Seravek" charset="0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eravek" charset="0"/>
                <a:ea typeface="Seravek" charset="0"/>
                <a:cs typeface="Seravek" charset="0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Seravek Light" charset="0"/>
                <a:ea typeface="Seravek Light" charset="0"/>
                <a:cs typeface="Seravek Light" charset="0"/>
              </a:defRPr>
            </a:lvl1pPr>
            <a:lvl2pPr>
              <a:defRPr b="0" i="0">
                <a:latin typeface="Seravek Light" charset="0"/>
                <a:ea typeface="Seravek Light" charset="0"/>
                <a:cs typeface="Seravek Light" charset="0"/>
              </a:defRPr>
            </a:lvl2pPr>
            <a:lvl3pPr>
              <a:defRPr b="0" i="0">
                <a:latin typeface="Seravek Light" charset="0"/>
                <a:ea typeface="Seravek Light" charset="0"/>
                <a:cs typeface="Seravek Light" charset="0"/>
              </a:defRPr>
            </a:lvl3pPr>
            <a:lvl4pPr>
              <a:defRPr b="0" i="0">
                <a:latin typeface="Seravek Light" charset="0"/>
                <a:ea typeface="Seravek Light" charset="0"/>
                <a:cs typeface="Seravek Light" charset="0"/>
              </a:defRPr>
            </a:lvl4pPr>
            <a:lvl5pPr>
              <a:defRPr b="0" i="0">
                <a:latin typeface="Seravek Light" charset="0"/>
                <a:ea typeface="Seravek Light" charset="0"/>
                <a:cs typeface="Seravek Light" charset="0"/>
              </a:defRPr>
            </a:lvl5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defRPr>
            </a:lvl1pPr>
          </a:lstStyle>
          <a:p>
            <a:fld id="{D1CBEE32-551C-D044-9ECF-F871403689A5}" type="datetimeFigureOut">
              <a:rPr kumimoji="1" lang="ko-KR" altLang="en-US" smtClean="0"/>
              <a:pPr/>
              <a:t>2018. 9. 9.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defRPr>
            </a:lvl1pPr>
          </a:lstStyle>
          <a:p>
            <a:fld id="{C5D4A5D6-8AE4-104F-9AEC-6D4E40A744ED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ravek" charset="0"/>
          <a:ea typeface="Seravek" charset="0"/>
          <a:cs typeface="Seravek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tiff"/><Relationship Id="rId7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hyperlink" Target="http://researchhubs.com/post/ai/data-analysis-and-statistical-inference/visualizing-numerical-data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researchhubs.com/post/ai/data-analysis-and-statistical-inference/visualizing-numerical-data.html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hyperlink" Target="https://piazza.com/sungkyunkwan_university/fall2018/gbe3037/hom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18Fall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tiff"/><Relationship Id="rId7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4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3js.org/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Anscombe's_quartet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tiff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tiff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tiff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38474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 |  Fall 2018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95953" y="2120740"/>
            <a:ext cx="48000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32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Simpson’s Paradox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582" y="2806938"/>
            <a:ext cx="5374836" cy="214658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635625" y="2371947"/>
            <a:ext cx="2694969" cy="434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>
                <a:latin typeface="Helvetica" charset="0"/>
                <a:ea typeface="Helvetica" charset="0"/>
                <a:cs typeface="Helvetica" charset="0"/>
              </a:rPr>
              <a:t>Proportion of on-time </a:t>
            </a:r>
            <a:r>
              <a:rPr lang="en-US" altLang="ko-KR" sz="1600" dirty="0">
                <a:latin typeface="Helvetica" charset="0"/>
                <a:ea typeface="Helvetica" charset="0"/>
                <a:cs typeface="Helvetica" charset="0"/>
              </a:rPr>
              <a:t>flights</a:t>
            </a: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6126870" cy="5558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pilots, Moe and Jill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Who is the better pilot?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Now who is the better pilot?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Don’t average over things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unfairly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Different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numbers in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different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categories for Day and Night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Unfair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average across categories </a:t>
            </a:r>
          </a:p>
        </p:txBody>
      </p:sp>
    </p:spTree>
    <p:extLst>
      <p:ext uri="{BB962C8B-B14F-4D97-AF65-F5344CB8AC3E}">
        <p14:creationId xmlns:p14="http://schemas.microsoft.com/office/powerpoint/2010/main" val="84437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4342599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3: Displaying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Bar chart for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Pie chart for proportions of whole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Faithful reporting and the area principle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Contingency tables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Simpson’s paradox</a:t>
            </a:r>
          </a:p>
        </p:txBody>
      </p:sp>
    </p:spTree>
    <p:extLst>
      <p:ext uri="{BB962C8B-B14F-4D97-AF65-F5344CB8AC3E}">
        <p14:creationId xmlns:p14="http://schemas.microsoft.com/office/powerpoint/2010/main" val="47731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16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Histograms for quantitative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6B25E8F-2C9E-304E-8EF1-3E8ACDD31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937349"/>
              </p:ext>
            </p:extLst>
          </p:nvPr>
        </p:nvGraphicFramePr>
        <p:xfrm>
          <a:off x="1037651" y="1423197"/>
          <a:ext cx="3532862" cy="31098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9670">
                  <a:extLst>
                    <a:ext uri="{9D8B030D-6E8A-4147-A177-3AD203B41FA5}">
                      <a16:colId xmlns:a16="http://schemas.microsoft.com/office/drawing/2014/main" val="1615681489"/>
                    </a:ext>
                  </a:extLst>
                </a:gridCol>
                <a:gridCol w="1403429">
                  <a:extLst>
                    <a:ext uri="{9D8B030D-6E8A-4147-A177-3AD203B41FA5}">
                      <a16:colId xmlns:a16="http://schemas.microsoft.com/office/drawing/2014/main" val="1203944923"/>
                    </a:ext>
                  </a:extLst>
                </a:gridCol>
                <a:gridCol w="1319763">
                  <a:extLst>
                    <a:ext uri="{9D8B030D-6E8A-4147-A177-3AD203B41FA5}">
                      <a16:colId xmlns:a16="http://schemas.microsoft.com/office/drawing/2014/main" val="3891114045"/>
                    </a:ext>
                  </a:extLst>
                </a:gridCol>
              </a:tblGrid>
              <a:tr h="254904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sleep_hours_last_night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sleep_hours_average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209641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590357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8858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153948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8948626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100222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470001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593045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365154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Indiv</a:t>
                      </a:r>
                      <a:r>
                        <a:rPr lang="en-US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 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40024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552823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359457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3686089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952026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138505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9ACF18-B514-7447-B005-F4C9F3A90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0217" y="1882044"/>
            <a:ext cx="6018564" cy="238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7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99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Stem/leaf, dot plot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875482" y="1136447"/>
            <a:ext cx="2738373" cy="2694843"/>
            <a:chOff x="4518264" y="1136447"/>
            <a:chExt cx="2738373" cy="269484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8264" y="1505779"/>
              <a:ext cx="2738373" cy="2325511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4819961" y="1136447"/>
              <a:ext cx="22252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Helvetica" charset="0"/>
                  <a:ea typeface="Helvetica" charset="0"/>
                  <a:cs typeface="Helvetica" charset="0"/>
                </a:rPr>
                <a:t>Stem-and-leaf display 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11707" y="1148133"/>
            <a:ext cx="3792003" cy="3040802"/>
            <a:chOff x="576797" y="1136447"/>
            <a:chExt cx="3792003" cy="304080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6797" y="1505779"/>
              <a:ext cx="3792003" cy="267147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906745" y="1136447"/>
              <a:ext cx="11192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Helvetica" charset="0"/>
                  <a:ea typeface="Helvetica" charset="0"/>
                  <a:cs typeface="Helvetica" charset="0"/>
                </a:rPr>
                <a:t>Histogram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157399" y="1136447"/>
            <a:ext cx="2939581" cy="4890533"/>
            <a:chOff x="7750996" y="1136447"/>
            <a:chExt cx="2939581" cy="489053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50996" y="1342476"/>
              <a:ext cx="2939581" cy="4684504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9109671" y="1136447"/>
              <a:ext cx="93647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>
                  <a:latin typeface="Helvetica" charset="0"/>
                  <a:ea typeface="Helvetica" charset="0"/>
                  <a:cs typeface="Helvetica" charset="0"/>
                </a:rPr>
                <a:t>Dotplots</a:t>
              </a:r>
              <a:endParaRPr lang="en-US" altLang="ko-KR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3848" y="1608387"/>
            <a:ext cx="1722678" cy="207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Shape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6616" y="1939381"/>
            <a:ext cx="8758767" cy="266854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16491" y="5875882"/>
            <a:ext cx="951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http://researchhubs.com/post/ai/data-analysis-and-statistical-inference/visualizing-numerical-data.html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1136286" y="989045"/>
            <a:ext cx="1225015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Modes?</a:t>
            </a:r>
          </a:p>
        </p:txBody>
      </p:sp>
    </p:spTree>
    <p:extLst>
      <p:ext uri="{BB962C8B-B14F-4D97-AF65-F5344CB8AC3E}">
        <p14:creationId xmlns:p14="http://schemas.microsoft.com/office/powerpoint/2010/main" val="152180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Shape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6491" y="5875882"/>
            <a:ext cx="951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http://researchhubs.com/post/ai/data-analysis-and-statistical-inference/visualizing-numerical-data.html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1136286" y="989045"/>
            <a:ext cx="1622560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Modes?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Symmetric?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0144" y="2087613"/>
            <a:ext cx="8751711" cy="31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7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114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Center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1192955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Median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075" y="1638475"/>
            <a:ext cx="8378358" cy="3429212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6475027" y="3207991"/>
            <a:ext cx="52784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176 earthquakes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Median: (176+1)/2 = 88.5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 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value in the sorted data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“.5” = average of the two values (88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 and 89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If there was 221 earthquakes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Median: (221+1)/2 = 111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 value in the sorted data</a:t>
            </a:r>
          </a:p>
        </p:txBody>
      </p:sp>
    </p:spTree>
    <p:extLst>
      <p:ext uri="{BB962C8B-B14F-4D97-AF65-F5344CB8AC3E}">
        <p14:creationId xmlns:p14="http://schemas.microsoft.com/office/powerpoint/2010/main" val="194455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37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Spread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64760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Range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Range = max 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–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min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Interquartile range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Interquartile range (IQR) = upper quartile 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–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lower quartile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019" y="1454782"/>
            <a:ext cx="4308828" cy="3751215"/>
          </a:xfrm>
          <a:prstGeom prst="rect">
            <a:avLst/>
          </a:prstGeom>
        </p:spPr>
      </p:pic>
      <p:sp>
        <p:nvSpPr>
          <p:cNvPr id="15" name="텍스트 상자 14"/>
          <p:cNvSpPr txBox="1"/>
          <p:nvPr/>
        </p:nvSpPr>
        <p:spPr>
          <a:xfrm>
            <a:off x="10274642" y="1454782"/>
            <a:ext cx="636713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50%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32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626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Boxplots and 5-Number Summaries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66215" y="1429671"/>
            <a:ext cx="5277137" cy="3378341"/>
            <a:chOff x="566215" y="1429671"/>
            <a:chExt cx="5277137" cy="337834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215" y="1881431"/>
              <a:ext cx="5277137" cy="2926581"/>
            </a:xfrm>
            <a:prstGeom prst="rect">
              <a:avLst/>
            </a:prstGeom>
          </p:spPr>
        </p:pic>
        <p:sp>
          <p:nvSpPr>
            <p:cNvPr id="14" name="텍스트 상자 13"/>
            <p:cNvSpPr txBox="1"/>
            <p:nvPr/>
          </p:nvSpPr>
          <p:spPr>
            <a:xfrm>
              <a:off x="1329932" y="1429671"/>
              <a:ext cx="4158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Seravek Light" charset="0"/>
                  <a:ea typeface="Seravek Light" charset="0"/>
                  <a:cs typeface="Seravek Light" charset="0"/>
                </a:rPr>
                <a:t>My heart rate data for a week (7/10-7/14)</a:t>
              </a:r>
              <a:endParaRPr kumimoji="1" lang="ko-KR" altLang="en-US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501" y="729789"/>
            <a:ext cx="1658254" cy="5162132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7741728" y="906452"/>
            <a:ext cx="1538791" cy="369332"/>
            <a:chOff x="7707861" y="906452"/>
            <a:chExt cx="1538791" cy="369332"/>
          </a:xfrm>
        </p:grpSpPr>
        <p:sp>
          <p:nvSpPr>
            <p:cNvPr id="24" name="텍스트 상자 23"/>
            <p:cNvSpPr txBox="1"/>
            <p:nvPr/>
          </p:nvSpPr>
          <p:spPr>
            <a:xfrm>
              <a:off x="8001055" y="906452"/>
              <a:ext cx="1245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far outliers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 flipH="1">
              <a:off x="7707861" y="1092468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3D37FF5-C20B-1349-BE03-56D0A8B067F0}"/>
              </a:ext>
            </a:extLst>
          </p:cNvPr>
          <p:cNvGrpSpPr/>
          <p:nvPr/>
        </p:nvGrpSpPr>
        <p:grpSpPr>
          <a:xfrm>
            <a:off x="7770863" y="3304540"/>
            <a:ext cx="1235955" cy="369332"/>
            <a:chOff x="7770863" y="3304540"/>
            <a:chExt cx="1235955" cy="369332"/>
          </a:xfrm>
        </p:grpSpPr>
        <p:sp>
          <p:nvSpPr>
            <p:cNvPr id="23" name="텍스트 상자 22"/>
            <p:cNvSpPr txBox="1"/>
            <p:nvPr/>
          </p:nvSpPr>
          <p:spPr>
            <a:xfrm>
              <a:off x="8081565" y="3304540"/>
              <a:ext cx="925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outliers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flipH="1">
              <a:off x="7770863" y="3518908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7754032" y="3859432"/>
            <a:ext cx="1675869" cy="369332"/>
            <a:chOff x="7720165" y="3859432"/>
            <a:chExt cx="1675869" cy="369332"/>
          </a:xfrm>
        </p:grpSpPr>
        <p:sp>
          <p:nvSpPr>
            <p:cNvPr id="21" name="텍스트 상자 20"/>
            <p:cNvSpPr txBox="1"/>
            <p:nvPr/>
          </p:nvSpPr>
          <p:spPr>
            <a:xfrm>
              <a:off x="8039572" y="3859432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Q3 + 1.5 IQR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flipH="1">
              <a:off x="7720165" y="4056449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7778989" y="4291130"/>
            <a:ext cx="769299" cy="369332"/>
            <a:chOff x="7745122" y="4291130"/>
            <a:chExt cx="769299" cy="369332"/>
          </a:xfrm>
        </p:grpSpPr>
        <p:sp>
          <p:nvSpPr>
            <p:cNvPr id="19" name="텍스트 상자 18"/>
            <p:cNvSpPr txBox="1"/>
            <p:nvPr/>
          </p:nvSpPr>
          <p:spPr>
            <a:xfrm>
              <a:off x="8050833" y="4291130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Q3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 flipH="1">
              <a:off x="7745122" y="4477969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7778989" y="4691125"/>
            <a:ext cx="1217409" cy="369332"/>
            <a:chOff x="7745122" y="4691125"/>
            <a:chExt cx="1217409" cy="369332"/>
          </a:xfrm>
        </p:grpSpPr>
        <p:sp>
          <p:nvSpPr>
            <p:cNvPr id="18" name="텍스트 상자 17"/>
            <p:cNvSpPr txBox="1"/>
            <p:nvPr/>
          </p:nvSpPr>
          <p:spPr>
            <a:xfrm>
              <a:off x="8058116" y="4691125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Median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 flipH="1" flipV="1">
              <a:off x="7745122" y="4790782"/>
              <a:ext cx="369291" cy="8500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7785403" y="4911139"/>
            <a:ext cx="712501" cy="426317"/>
            <a:chOff x="7751536" y="4911139"/>
            <a:chExt cx="712501" cy="426317"/>
          </a:xfrm>
        </p:grpSpPr>
        <p:sp>
          <p:nvSpPr>
            <p:cNvPr id="20" name="텍스트 상자 19"/>
            <p:cNvSpPr txBox="1"/>
            <p:nvPr/>
          </p:nvSpPr>
          <p:spPr>
            <a:xfrm>
              <a:off x="8034111" y="4968124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Q1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32" name="직선 화살표 연결선 31"/>
            <p:cNvCxnSpPr/>
            <p:nvPr/>
          </p:nvCxnSpPr>
          <p:spPr>
            <a:xfrm flipH="1" flipV="1">
              <a:off x="7751536" y="4911139"/>
              <a:ext cx="284873" cy="22716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7757423" y="5287945"/>
            <a:ext cx="1549963" cy="467341"/>
            <a:chOff x="7723556" y="5287945"/>
            <a:chExt cx="1549963" cy="467341"/>
          </a:xfrm>
        </p:grpSpPr>
        <p:sp>
          <p:nvSpPr>
            <p:cNvPr id="22" name="텍스트 상자 21"/>
            <p:cNvSpPr txBox="1"/>
            <p:nvPr/>
          </p:nvSpPr>
          <p:spPr>
            <a:xfrm>
              <a:off x="8008429" y="5385954"/>
              <a:ext cx="1265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Q1 - 1.5 IQR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H="1" flipV="1">
              <a:off x="7723556" y="5287945"/>
              <a:ext cx="284873" cy="22716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0860"/>
              </p:ext>
            </p:extLst>
          </p:nvPr>
        </p:nvGraphicFramePr>
        <p:xfrm>
          <a:off x="9924196" y="2675336"/>
          <a:ext cx="170180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0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</a:rPr>
                        <a:t>160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Q3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74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Median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</a:rPr>
                        <a:t>69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Q1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66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 dirty="0">
                          <a:effectLst/>
                        </a:rPr>
                        <a:t>49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838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291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Center of Symmetric Distribution: Mean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162" y="1019804"/>
            <a:ext cx="1870428" cy="6932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/>
          <a:srcRect r="49503"/>
          <a:stretch/>
        </p:blipFill>
        <p:spPr>
          <a:xfrm>
            <a:off x="1550459" y="1781801"/>
            <a:ext cx="4590698" cy="2830337"/>
          </a:xfrm>
          <a:prstGeom prst="rect">
            <a:avLst/>
          </a:prstGeom>
        </p:spPr>
      </p:pic>
      <p:sp>
        <p:nvSpPr>
          <p:cNvPr id="42" name="텍스트 상자 41"/>
          <p:cNvSpPr txBox="1"/>
          <p:nvPr/>
        </p:nvSpPr>
        <p:spPr>
          <a:xfrm>
            <a:off x="1020371" y="4813944"/>
            <a:ext cx="8578823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the histogram is symmetric and there are no outliers, the mean will be preferable. 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However, if the histogram is skewed or has outliers, the median might be better.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l="52484"/>
          <a:stretch/>
        </p:blipFill>
        <p:spPr>
          <a:xfrm>
            <a:off x="6321778" y="1781800"/>
            <a:ext cx="4319762" cy="28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4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8443081" cy="4920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Class materials: </a:t>
            </a: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  <a:hlinkClick r:id="rId6"/>
              </a:rPr>
              <a:t>https://github.com/wanirepo/Stats_2018Fall</a:t>
            </a:r>
            <a:endParaRPr lang="en-US" altLang="ko-KR" dirty="0">
              <a:latin typeface="Seravek Light" panose="020B0503040000020004" pitchFamily="34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Discussion: </a:t>
            </a: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  <a:hlinkClick r:id="rId7"/>
              </a:rPr>
              <a:t>https://</a:t>
            </a:r>
            <a:r>
              <a:rPr lang="en-US" altLang="ko-KR" dirty="0">
                <a:latin typeface="Seravek Light" panose="020B0503040000020004" pitchFamily="34" charset="0"/>
                <a:hlinkClick r:id="rId7"/>
              </a:rPr>
              <a:t>piazza.com/sungkyunkwan_university/fall2018/gbe3037/home</a:t>
            </a:r>
            <a:endParaRPr lang="en-US" altLang="ko-KR" dirty="0">
              <a:latin typeface="Seravek Light" panose="020B0503040000020004" pitchFamily="34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Chapter 1 &amp; 2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is statistics?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Data in context, data table (cases and variables)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Chapter 3: Displaying and describing categorical data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Chapter 4: Displaying and summarizing quantitative data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59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4096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Spread of Symmetric Distribution: Standard Deviation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154541" y="773195"/>
            <a:ext cx="1654527" cy="1229376"/>
            <a:chOff x="3335165" y="773195"/>
            <a:chExt cx="1654527" cy="122937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35165" y="1343506"/>
              <a:ext cx="1654527" cy="659065"/>
            </a:xfrm>
            <a:prstGeom prst="rect">
              <a:avLst/>
            </a:prstGeom>
          </p:spPr>
        </p:pic>
        <p:sp>
          <p:nvSpPr>
            <p:cNvPr id="15" name="텍스트 상자 14"/>
            <p:cNvSpPr txBox="1"/>
            <p:nvPr/>
          </p:nvSpPr>
          <p:spPr>
            <a:xfrm>
              <a:off x="3668895" y="773195"/>
              <a:ext cx="1010854" cy="492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>
                  <a:latin typeface="Seravek Light" charset="0"/>
                  <a:ea typeface="Seravek Light" charset="0"/>
                  <a:cs typeface="Seravek Light" charset="0"/>
                </a:rPr>
                <a:t>Variance</a:t>
              </a:r>
              <a:endParaRPr lang="en-US" altLang="ko-KR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906728" y="773195"/>
            <a:ext cx="2064261" cy="1267299"/>
            <a:chOff x="7087352" y="773195"/>
            <a:chExt cx="2064261" cy="126729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7352" y="1215270"/>
              <a:ext cx="1775883" cy="825224"/>
            </a:xfrm>
            <a:prstGeom prst="rect">
              <a:avLst/>
            </a:prstGeom>
          </p:spPr>
        </p:pic>
        <p:sp>
          <p:nvSpPr>
            <p:cNvPr id="16" name="텍스트 상자 15"/>
            <p:cNvSpPr txBox="1"/>
            <p:nvPr/>
          </p:nvSpPr>
          <p:spPr>
            <a:xfrm>
              <a:off x="7108618" y="773195"/>
              <a:ext cx="2042995" cy="492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Standard Deviation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720921" y="2433185"/>
            <a:ext cx="5905244" cy="3349272"/>
            <a:chOff x="2720921" y="2433185"/>
            <a:chExt cx="5905244" cy="3349272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19630" y="2433185"/>
              <a:ext cx="5606535" cy="3349272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2720921" y="3096853"/>
              <a:ext cx="1151982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>
                  <a:latin typeface="Seravek Light" charset="0"/>
                  <a:ea typeface="Seravek Light" charset="0"/>
                  <a:cs typeface="Seravek Light" charset="0"/>
                </a:rPr>
                <a:t>Mean = 17</a:t>
              </a:r>
              <a:endParaRPr lang="en-US" altLang="ko-KR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69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6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panose="020B0503040000020004" pitchFamily="34" charset="0"/>
                <a:ea typeface="Seravek" charset="0"/>
                <a:cs typeface="Seravek" charset="0"/>
              </a:rPr>
              <a:t>Let’s review the code:</a:t>
            </a:r>
            <a:endParaRPr lang="ko-KR" altLang="en-US" sz="2800" dirty="0">
              <a:latin typeface="Seravek" panose="020B0503040000020004" pitchFamily="34" charset="0"/>
              <a:ea typeface="Seravek" charset="0"/>
              <a:cs typeface="Seravek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C8DB67-80CA-DC48-A678-869D851A3FEA}"/>
              </a:ext>
            </a:extLst>
          </p:cNvPr>
          <p:cNvSpPr/>
          <p:nvPr/>
        </p:nvSpPr>
        <p:spPr>
          <a:xfrm>
            <a:off x="216491" y="1510640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>
                <a:latin typeface="Seravek Light" panose="020B0503040000020004" pitchFamily="34" charset="0"/>
              </a:rPr>
              <a:t>Source code: /scripts/L03_heartrate.m</a:t>
            </a:r>
          </a:p>
          <a:p>
            <a:r>
              <a:rPr lang="en-US" altLang="ko-KR" sz="2000" dirty="0">
                <a:latin typeface="Seravek Light" panose="020B0503040000020004" pitchFamily="34" charset="0"/>
              </a:rPr>
              <a:t>Code &amp; output: /scripts/L03_heartrate.html</a:t>
            </a:r>
          </a:p>
          <a:p>
            <a:endParaRPr lang="en-US" altLang="ko-KR" sz="2000" dirty="0">
              <a:latin typeface="Seravek Light" panose="020B0503040000020004" pitchFamily="34" charset="0"/>
            </a:endParaRPr>
          </a:p>
          <a:p>
            <a:r>
              <a:rPr lang="en-US" altLang="ko-KR" sz="2000" dirty="0">
                <a:latin typeface="Seravek Light" panose="020B0503040000020004" pitchFamily="34" charset="0"/>
              </a:rPr>
              <a:t>To see html, you have to download the files!</a:t>
            </a:r>
            <a:endParaRPr lang="ko-KR" altLang="en-US" sz="2000" dirty="0">
              <a:latin typeface="Seravek Light" panose="020B05030400000200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50E38B-1CE6-FD4A-8AE7-F559DFF32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451" y="646643"/>
            <a:ext cx="6373254" cy="54384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580BB4-C6CC-F848-9FD5-48AFD323F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886" y="3340189"/>
            <a:ext cx="334319" cy="33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2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965F7D-6E80-F44A-8590-16201D9FB9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091"/>
          <a:stretch/>
        </p:blipFill>
        <p:spPr>
          <a:xfrm>
            <a:off x="6480868" y="1005685"/>
            <a:ext cx="5002389" cy="49758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D53062-5A45-024E-AD72-F0D642F93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67" y="242531"/>
            <a:ext cx="5752136" cy="654132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29A0E3-BC45-7D48-911D-5A7E0F52A086}"/>
              </a:ext>
            </a:extLst>
          </p:cNvPr>
          <p:cNvGrpSpPr/>
          <p:nvPr/>
        </p:nvGrpSpPr>
        <p:grpSpPr>
          <a:xfrm>
            <a:off x="3720404" y="1237633"/>
            <a:ext cx="2595582" cy="426930"/>
            <a:chOff x="3720404" y="1218779"/>
            <a:chExt cx="2595582" cy="4269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AC46E85-7568-FF4B-9FCC-98AC4140358E}"/>
                </a:ext>
              </a:extLst>
            </p:cNvPr>
            <p:cNvSpPr txBox="1"/>
            <p:nvPr/>
          </p:nvSpPr>
          <p:spPr>
            <a:xfrm>
              <a:off x="3720404" y="1218779"/>
              <a:ext cx="2595582" cy="261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dirty="0">
                  <a:solidFill>
                    <a:srgbClr val="C00000"/>
                  </a:solidFill>
                  <a:latin typeface="Seravek" panose="020B0503040000020004" pitchFamily="34" charset="0"/>
                </a:rPr>
                <a:t>To run this, you have to change the path</a:t>
              </a:r>
              <a:endParaRPr kumimoji="1" lang="ko-KR" altLang="en-US" sz="1100" dirty="0">
                <a:solidFill>
                  <a:srgbClr val="C00000"/>
                </a:solidFill>
                <a:latin typeface="Seravek" panose="020B0503040000020004" pitchFamily="34" charset="0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02EFF838-C4F8-FA43-A3A4-7D9D30EEF4C5}"/>
                </a:ext>
              </a:extLst>
            </p:cNvPr>
            <p:cNvCxnSpPr/>
            <p:nvPr/>
          </p:nvCxnSpPr>
          <p:spPr>
            <a:xfrm flipH="1">
              <a:off x="5693789" y="1447746"/>
              <a:ext cx="282805" cy="19796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81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B16F49-0357-374E-B795-275D71E6E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59" y="164554"/>
            <a:ext cx="9117623" cy="6635442"/>
          </a:xfrm>
          <a:prstGeom prst="rect">
            <a:avLst/>
          </a:prstGeom>
          <a:effectLst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E3E7AC9-DDCB-CD4D-9742-1DE8D709A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202" y="2088291"/>
            <a:ext cx="8061102" cy="316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5DD4CE-1D5D-CE4C-9DD1-95F29B4BA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849" y="259679"/>
            <a:ext cx="6643849" cy="36697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02EE93-B7EF-D649-B01E-14861CE1AE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165"/>
          <a:stretch/>
        </p:blipFill>
        <p:spPr>
          <a:xfrm>
            <a:off x="6609052" y="1957189"/>
            <a:ext cx="5474923" cy="442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30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4342599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3: Displaying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Bar chart for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Pie chart for proportions of whole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Faithful reporting and the area principle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Contingency tables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Simpson’s paradox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6210641" y="2992823"/>
            <a:ext cx="5139677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4: Displaying quantitative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Histograms, Stem-leaf, dot plots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Shape (mode, symmetrical)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Center (median, mean)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Spread (range, IQR, variance, standard deviation)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Box plots</a:t>
            </a:r>
          </a:p>
        </p:txBody>
      </p:sp>
    </p:spTree>
    <p:extLst>
      <p:ext uri="{BB962C8B-B14F-4D97-AF65-F5344CB8AC3E}">
        <p14:creationId xmlns:p14="http://schemas.microsoft.com/office/powerpoint/2010/main" val="1617486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25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Three Rules of Data Analysis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2906821" cy="363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Make a picture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Make a picture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Make a picture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think, show, and tell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…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to make it cool!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https://d3js.org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723" y="1635096"/>
            <a:ext cx="7664251" cy="39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8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1833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Why visualization matters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5" y="989045"/>
            <a:ext cx="10246417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We’re lazy and don’t like to read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Some information isn’t easy to describe verbally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Statistical summaries can be misleading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Aesthetically-pleasing visuals are engaging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Anscombe's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quartet: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https://en.wikipedia.org/wiki/Anscombe%27s_quartet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9854" y="2138458"/>
            <a:ext cx="5994851" cy="4359893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69202" y="6015633"/>
            <a:ext cx="2735918" cy="448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Slide credit: Tal </a:t>
            </a:r>
            <a:r>
              <a:rPr lang="en-US" altLang="ko-KR" sz="1600" dirty="0" err="1">
                <a:latin typeface="Seravek Light" charset="0"/>
                <a:ea typeface="Seravek Light" charset="0"/>
                <a:cs typeface="Seravek Light" charset="0"/>
              </a:rPr>
              <a:t>Yarkoni</a:t>
            </a: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8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981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Textbook’s example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36285" y="989045"/>
            <a:ext cx="10246417" cy="93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Frequency/contingency table of “ticket class” and “Survival” for the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Titanic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passengers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69696" y="1642614"/>
            <a:ext cx="1817998" cy="2098906"/>
            <a:chOff x="3198195" y="1724346"/>
            <a:chExt cx="1817998" cy="209890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98195" y="2050143"/>
              <a:ext cx="1817998" cy="1773109"/>
            </a:xfrm>
            <a:prstGeom prst="rect">
              <a:avLst/>
            </a:prstGeom>
          </p:spPr>
        </p:pic>
        <p:sp>
          <p:nvSpPr>
            <p:cNvPr id="17" name="텍스트 상자 16"/>
            <p:cNvSpPr txBox="1"/>
            <p:nvPr/>
          </p:nvSpPr>
          <p:spPr>
            <a:xfrm>
              <a:off x="3373660" y="1724346"/>
              <a:ext cx="1467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Frequency table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265787" y="1642615"/>
            <a:ext cx="4088525" cy="2088396"/>
            <a:chOff x="5294286" y="1724347"/>
            <a:chExt cx="4088525" cy="208839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94286" y="2039634"/>
              <a:ext cx="4088525" cy="1773109"/>
            </a:xfrm>
            <a:prstGeom prst="rect">
              <a:avLst/>
            </a:prstGeom>
          </p:spPr>
        </p:pic>
        <p:sp>
          <p:nvSpPr>
            <p:cNvPr id="18" name="텍스트 상자 17"/>
            <p:cNvSpPr txBox="1"/>
            <p:nvPr/>
          </p:nvSpPr>
          <p:spPr>
            <a:xfrm>
              <a:off x="6523996" y="1724347"/>
              <a:ext cx="1617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Contingency table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2" name="텍스트 상자 21"/>
          <p:cNvSpPr txBox="1"/>
          <p:nvPr/>
        </p:nvSpPr>
        <p:spPr>
          <a:xfrm>
            <a:off x="2459421" y="4177534"/>
            <a:ext cx="4894891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What’s wrong with this plot?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“Area principle”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 area occupied by a part of the graph should correspond to the magnitude of the value it represents.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4372" y="5605534"/>
            <a:ext cx="3746069" cy="126858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0445" y="1599241"/>
            <a:ext cx="3684991" cy="42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0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99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Bar Charts, Pie Charts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41" y="1828718"/>
            <a:ext cx="3382361" cy="2788044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4484302" y="1788228"/>
            <a:ext cx="3231932" cy="2828534"/>
            <a:chOff x="6537435" y="1701411"/>
            <a:chExt cx="3231932" cy="282853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37435" y="2000607"/>
              <a:ext cx="3231932" cy="2529338"/>
            </a:xfrm>
            <a:prstGeom prst="rect">
              <a:avLst/>
            </a:prstGeom>
          </p:spPr>
        </p:pic>
        <p:sp>
          <p:nvSpPr>
            <p:cNvPr id="13" name="텍스트 상자 12"/>
            <p:cNvSpPr txBox="1"/>
            <p:nvPr/>
          </p:nvSpPr>
          <p:spPr>
            <a:xfrm>
              <a:off x="6592615" y="1701411"/>
              <a:ext cx="31215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Relative frequency bar chart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16" name="텍스트 상자 15"/>
          <p:cNvSpPr txBox="1"/>
          <p:nvPr/>
        </p:nvSpPr>
        <p:spPr>
          <a:xfrm>
            <a:off x="2732690" y="16200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2114" y="1719497"/>
            <a:ext cx="3656914" cy="289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7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72042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Marginal distribution, conditional distribution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051737" y="1945127"/>
            <a:ext cx="4088525" cy="2088396"/>
            <a:chOff x="5294286" y="1724347"/>
            <a:chExt cx="4088525" cy="208839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94286" y="2039634"/>
              <a:ext cx="4088525" cy="1773109"/>
            </a:xfrm>
            <a:prstGeom prst="rect">
              <a:avLst/>
            </a:prstGeom>
          </p:spPr>
        </p:pic>
        <p:sp>
          <p:nvSpPr>
            <p:cNvPr id="19" name="텍스트 상자 18"/>
            <p:cNvSpPr txBox="1"/>
            <p:nvPr/>
          </p:nvSpPr>
          <p:spPr>
            <a:xfrm>
              <a:off x="6523996" y="1724347"/>
              <a:ext cx="1617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Contingency table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431217" y="1748641"/>
            <a:ext cx="4111991" cy="2203248"/>
            <a:chOff x="7431217" y="1748641"/>
            <a:chExt cx="4111991" cy="2203248"/>
          </a:xfrm>
        </p:grpSpPr>
        <p:sp>
          <p:nvSpPr>
            <p:cNvPr id="20" name="텍스트 상자 19"/>
            <p:cNvSpPr txBox="1"/>
            <p:nvPr/>
          </p:nvSpPr>
          <p:spPr>
            <a:xfrm>
              <a:off x="7875501" y="1748641"/>
              <a:ext cx="3667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Marginal </a:t>
              </a:r>
              <a:r>
                <a:rPr kumimoji="1" lang="en-US" altLang="ko-KR" b="1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distribution of “Survival</a:t>
              </a:r>
              <a:r>
                <a:rPr kumimoji="1" lang="en-US" altLang="ko-KR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”</a:t>
              </a:r>
              <a:endParaRPr kumimoji="1" lang="ko-KR" altLang="en-US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431217" y="2343806"/>
              <a:ext cx="630217" cy="160808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754733" y="1945127"/>
              <a:ext cx="241537" cy="319560"/>
            </a:xfrm>
            <a:custGeom>
              <a:avLst/>
              <a:gdLst>
                <a:gd name="connsiteX0" fmla="*/ 252248 w 252248"/>
                <a:gd name="connsiteY0" fmla="*/ 0 h 441434"/>
                <a:gd name="connsiteX1" fmla="*/ 0 w 252248"/>
                <a:gd name="connsiteY1" fmla="*/ 0 h 441434"/>
                <a:gd name="connsiteX2" fmla="*/ 0 w 252248"/>
                <a:gd name="connsiteY2" fmla="*/ 441434 h 44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248" h="441434">
                  <a:moveTo>
                    <a:pt x="252248" y="0"/>
                  </a:moveTo>
                  <a:lnTo>
                    <a:pt x="0" y="0"/>
                  </a:lnTo>
                  <a:lnTo>
                    <a:pt x="0" y="441434"/>
                  </a:lnTo>
                </a:path>
              </a:pathLst>
            </a:custGeom>
            <a:noFill/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733941" y="3563007"/>
            <a:ext cx="5324339" cy="1032208"/>
            <a:chOff x="2721329" y="3563007"/>
            <a:chExt cx="5324339" cy="1032208"/>
          </a:xfrm>
        </p:grpSpPr>
        <p:sp>
          <p:nvSpPr>
            <p:cNvPr id="21" name="직사각형 20"/>
            <p:cNvSpPr/>
            <p:nvPr/>
          </p:nvSpPr>
          <p:spPr>
            <a:xfrm>
              <a:off x="4398579" y="3563007"/>
              <a:ext cx="3647089" cy="38888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2721329" y="4225883"/>
              <a:ext cx="3667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rPr>
                <a:t>Marginal distribution of “Class”</a:t>
              </a:r>
              <a:endParaRPr kumimoji="1" lang="ko-KR" altLang="en-US" b="1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16200000" flipH="1">
              <a:off x="3831680" y="3835865"/>
              <a:ext cx="408584" cy="319560"/>
            </a:xfrm>
            <a:custGeom>
              <a:avLst/>
              <a:gdLst>
                <a:gd name="connsiteX0" fmla="*/ 252248 w 252248"/>
                <a:gd name="connsiteY0" fmla="*/ 0 h 441434"/>
                <a:gd name="connsiteX1" fmla="*/ 0 w 252248"/>
                <a:gd name="connsiteY1" fmla="*/ 0 h 441434"/>
                <a:gd name="connsiteX2" fmla="*/ 0 w 252248"/>
                <a:gd name="connsiteY2" fmla="*/ 441434 h 44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248" h="441434">
                  <a:moveTo>
                    <a:pt x="252248" y="0"/>
                  </a:moveTo>
                  <a:lnTo>
                    <a:pt x="0" y="0"/>
                  </a:lnTo>
                  <a:lnTo>
                    <a:pt x="0" y="441434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408037" y="2973233"/>
            <a:ext cx="7377354" cy="584775"/>
            <a:chOff x="4408037" y="2973233"/>
            <a:chExt cx="7377354" cy="584775"/>
          </a:xfrm>
        </p:grpSpPr>
        <p:sp>
          <p:nvSpPr>
            <p:cNvPr id="29" name="직사각형 28"/>
            <p:cNvSpPr/>
            <p:nvPr/>
          </p:nvSpPr>
          <p:spPr>
            <a:xfrm>
              <a:off x="4408037" y="3021178"/>
              <a:ext cx="3650243" cy="241311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텍스트 상자 29"/>
            <p:cNvSpPr txBox="1"/>
            <p:nvPr/>
          </p:nvSpPr>
          <p:spPr>
            <a:xfrm>
              <a:off x="8117684" y="2973233"/>
              <a:ext cx="36677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ravek Light" charset="0"/>
                  <a:ea typeface="Seravek Light" charset="0"/>
                  <a:cs typeface="Seravek Light" charset="0"/>
                </a:rPr>
                <a:t>Conditional distribution</a:t>
              </a:r>
            </a:p>
            <a:p>
              <a:r>
                <a:rPr kumimoji="1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ravek Light" charset="0"/>
                  <a:ea typeface="Seravek Light" charset="0"/>
                  <a:cs typeface="Seravek Light" charset="0"/>
                </a:rPr>
                <a:t>(satisfy a condition on another variable)</a:t>
              </a:r>
              <a:endPara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50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4216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Charts for </a:t>
            </a:r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conditional distribution</a:t>
            </a:r>
            <a:endParaRPr lang="ko-KR" altLang="en-US" sz="28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35" y="1392565"/>
            <a:ext cx="5144676" cy="33831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479" y="1436105"/>
            <a:ext cx="3729173" cy="3296021"/>
          </a:xfrm>
          <a:prstGeom prst="rect">
            <a:avLst/>
          </a:prstGeom>
        </p:spPr>
      </p:pic>
      <p:sp>
        <p:nvSpPr>
          <p:cNvPr id="32" name="텍스트 상자 31"/>
          <p:cNvSpPr txBox="1"/>
          <p:nvPr/>
        </p:nvSpPr>
        <p:spPr>
          <a:xfrm>
            <a:off x="1281339" y="4699981"/>
            <a:ext cx="1024641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The variables are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independent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“when the distribution of one variable tells us nothing about the distribution of the other variable”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1121" y="1402418"/>
            <a:ext cx="2773584" cy="32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1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82" y="2806938"/>
            <a:ext cx="5374836" cy="214658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635625" y="2371947"/>
            <a:ext cx="2694969" cy="434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>
                <a:latin typeface="Helvetica" charset="0"/>
                <a:ea typeface="Helvetica" charset="0"/>
                <a:cs typeface="Helvetica" charset="0"/>
              </a:rPr>
              <a:t>Proportion of on-time </a:t>
            </a:r>
            <a:r>
              <a:rPr lang="en-US" altLang="ko-KR" sz="1600" dirty="0">
                <a:latin typeface="Helvetica" charset="0"/>
                <a:ea typeface="Helvetica" charset="0"/>
                <a:cs typeface="Helvetica" charset="0"/>
              </a:rPr>
              <a:t>flights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32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Simpson’s Paradox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81688" y="3725125"/>
            <a:ext cx="2573867" cy="1038578"/>
          </a:xfrm>
          <a:prstGeom prst="rect">
            <a:avLst/>
          </a:prstGeom>
          <a:solidFill>
            <a:srgbClr val="E0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2845459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pilots, Moe and Jill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Who is the better pilot? </a:t>
            </a:r>
          </a:p>
        </p:txBody>
      </p:sp>
    </p:spTree>
    <p:extLst>
      <p:ext uri="{BB962C8B-B14F-4D97-AF65-F5344CB8AC3E}">
        <p14:creationId xmlns:p14="http://schemas.microsoft.com/office/powerpoint/2010/main" val="724109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1696</TotalTime>
  <Words>1158</Words>
  <Application>Microsoft Macintosh PowerPoint</Application>
  <PresentationFormat>와이드스크린</PresentationFormat>
  <Paragraphs>234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맑은 고딕</vt:lpstr>
      <vt:lpstr>Arial</vt:lpstr>
      <vt:lpstr>Helvetica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Choong-wan Woo</cp:lastModifiedBy>
  <cp:revision>123</cp:revision>
  <dcterms:created xsi:type="dcterms:W3CDTF">2017-08-24T21:55:02Z</dcterms:created>
  <dcterms:modified xsi:type="dcterms:W3CDTF">2018-09-09T12:50:17Z</dcterms:modified>
</cp:coreProperties>
</file>